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69" r:id="rId15"/>
    <p:sldId id="276" r:id="rId16"/>
    <p:sldId id="267" r:id="rId17"/>
    <p:sldId id="288" r:id="rId18"/>
    <p:sldId id="289" r:id="rId19"/>
    <p:sldId id="287" r:id="rId20"/>
    <p:sldId id="268" r:id="rId21"/>
    <p:sldId id="293" r:id="rId22"/>
    <p:sldId id="294" r:id="rId23"/>
    <p:sldId id="295" r:id="rId24"/>
    <p:sldId id="290" r:id="rId25"/>
    <p:sldId id="297" r:id="rId26"/>
    <p:sldId id="291" r:id="rId27"/>
    <p:sldId id="298" r:id="rId28"/>
    <p:sldId id="296" r:id="rId29"/>
    <p:sldId id="299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19152-4DF9-DD55-7254-EF832D62718E}" v="122" dt="2025-12-01T17:02:46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3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5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8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6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2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8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5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3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ial view of a river, dam and lake">
            <a:extLst>
              <a:ext uri="{FF2B5EF4-FFF2-40B4-BE49-F238E27FC236}">
                <a16:creationId xmlns:a16="http://schemas.microsoft.com/office/drawing/2014/main" id="{3DB35689-BFE2-3AE5-435D-4755E5AB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30" r="7148" b="11"/>
          <a:stretch/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4375" y="1718276"/>
            <a:ext cx="4993421" cy="316382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>
                <a:latin typeface="Univers Condensed"/>
                <a:ea typeface="Calibri"/>
                <a:cs typeface="Calibri"/>
              </a:rPr>
              <a:t>Water Body Extraction from  Remote Sensing Images USING U-NET</a:t>
            </a:r>
          </a:p>
          <a:p>
            <a:pPr>
              <a:lnSpc>
                <a:spcPct val="90000"/>
              </a:lnSpc>
            </a:pPr>
            <a:endParaRPr lang="en-US" sz="31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08E17D-C4E4-B600-BB49-29B743E426AD}"/>
              </a:ext>
            </a:extLst>
          </p:cNvPr>
          <p:cNvSpPr txBox="1"/>
          <p:nvPr/>
        </p:nvSpPr>
        <p:spPr>
          <a:xfrm>
            <a:off x="978167" y="5008044"/>
            <a:ext cx="32985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Study Area: </a:t>
            </a:r>
            <a:r>
              <a:rPr lang="en-US" sz="2400" b="1">
                <a:latin typeface="Calibri"/>
                <a:ea typeface="Calibri"/>
                <a:cs typeface="Calibri"/>
              </a:rPr>
              <a:t>Telangana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B7D4-AE07-A061-C776-3B98AE91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DA265D-FD9E-0152-2957-24017717D825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Some Sample Patches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86C81-DA34-B3C5-C60B-D9182A83C68B}"/>
              </a:ext>
            </a:extLst>
          </p:cNvPr>
          <p:cNvSpPr txBox="1"/>
          <p:nvPr/>
        </p:nvSpPr>
        <p:spPr>
          <a:xfrm>
            <a:off x="1075150" y="1878904"/>
            <a:ext cx="957927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  <p:pic>
        <p:nvPicPr>
          <p:cNvPr id="3" name="Picture 2" descr="A satellite image of a land&#10;&#10;AI-generated content may be incorrect.">
            <a:extLst>
              <a:ext uri="{FF2B5EF4-FFF2-40B4-BE49-F238E27FC236}">
                <a16:creationId xmlns:a16="http://schemas.microsoft.com/office/drawing/2014/main" id="{96106FBF-7ED5-237C-7264-BD574AB9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85" y="1881319"/>
            <a:ext cx="3552825" cy="3533775"/>
          </a:xfrm>
          <a:prstGeom prst="rect">
            <a:avLst/>
          </a:prstGeom>
        </p:spPr>
      </p:pic>
      <p:pic>
        <p:nvPicPr>
          <p:cNvPr id="5" name="Picture 4" descr="A black and white image of a mask&#10;&#10;AI-generated content may be incorrect.">
            <a:extLst>
              <a:ext uri="{FF2B5EF4-FFF2-40B4-BE49-F238E27FC236}">
                <a16:creationId xmlns:a16="http://schemas.microsoft.com/office/drawing/2014/main" id="{EB1FAB0D-292F-D14A-3C55-58C9C6BC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61" y="1881319"/>
            <a:ext cx="35528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1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5859-E918-2608-AEAA-E7D000A1D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D64BB-0E16-66BD-D7F1-E7F64CCE9292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Some Sample Patches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815E3-4B77-F26A-568E-F8F85A23FB22}"/>
              </a:ext>
            </a:extLst>
          </p:cNvPr>
          <p:cNvSpPr txBox="1"/>
          <p:nvPr/>
        </p:nvSpPr>
        <p:spPr>
          <a:xfrm>
            <a:off x="1075150" y="1878904"/>
            <a:ext cx="957927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  <p:pic>
        <p:nvPicPr>
          <p:cNvPr id="3" name="Picture 2" descr="A satellite image of a city&#10;&#10;AI-generated content may be incorrect.">
            <a:extLst>
              <a:ext uri="{FF2B5EF4-FFF2-40B4-BE49-F238E27FC236}">
                <a16:creationId xmlns:a16="http://schemas.microsoft.com/office/drawing/2014/main" id="{E726AC4B-8E0C-59E1-2D41-91B825FD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00" y="1881318"/>
            <a:ext cx="3552825" cy="3533775"/>
          </a:xfrm>
          <a:prstGeom prst="rect">
            <a:avLst/>
          </a:prstGeom>
        </p:spPr>
      </p:pic>
      <p:pic>
        <p:nvPicPr>
          <p:cNvPr id="5" name="Picture 4" descr="A black square with white text&#10;&#10;AI-generated content may be incorrect.">
            <a:extLst>
              <a:ext uri="{FF2B5EF4-FFF2-40B4-BE49-F238E27FC236}">
                <a16:creationId xmlns:a16="http://schemas.microsoft.com/office/drawing/2014/main" id="{D6D624E8-9856-B1AD-B0C1-57415268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57" y="1881319"/>
            <a:ext cx="35528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8BB8F-28A5-2B1C-54FA-F395E7BC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AAF75D-FD1A-4657-9FC5-9B4F9C767A8F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Some Sample Patches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72A8D-E5E1-301F-76D6-5EF7F113862D}"/>
              </a:ext>
            </a:extLst>
          </p:cNvPr>
          <p:cNvSpPr txBox="1"/>
          <p:nvPr/>
        </p:nvSpPr>
        <p:spPr>
          <a:xfrm>
            <a:off x="1075150" y="1878904"/>
            <a:ext cx="957927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  <p:pic>
        <p:nvPicPr>
          <p:cNvPr id="3" name="Picture 2" descr="A screenshot of a satellite image&#10;&#10;AI-generated content may be incorrect.">
            <a:extLst>
              <a:ext uri="{FF2B5EF4-FFF2-40B4-BE49-F238E27FC236}">
                <a16:creationId xmlns:a16="http://schemas.microsoft.com/office/drawing/2014/main" id="{A494A3F6-4721-DA37-76AE-742193C8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09" y="2006578"/>
            <a:ext cx="3552825" cy="3533775"/>
          </a:xfrm>
          <a:prstGeom prst="rect">
            <a:avLst/>
          </a:prstGeom>
        </p:spPr>
      </p:pic>
      <p:pic>
        <p:nvPicPr>
          <p:cNvPr id="5" name="Picture 4" descr="A black background with a white outline&#10;&#10;AI-generated content may be incorrect.">
            <a:extLst>
              <a:ext uri="{FF2B5EF4-FFF2-40B4-BE49-F238E27FC236}">
                <a16:creationId xmlns:a16="http://schemas.microsoft.com/office/drawing/2014/main" id="{510C8B9F-D09D-39C6-4178-3D5F4942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52" y="1881319"/>
            <a:ext cx="35528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112F1-987E-10F5-1C6E-4FCB3CD3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7688F-6F69-4FE9-DD40-273BB333BD03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Some Sample Patches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D50BE-FDF2-C2E2-59CD-A148ADDED8AB}"/>
              </a:ext>
            </a:extLst>
          </p:cNvPr>
          <p:cNvSpPr txBox="1"/>
          <p:nvPr/>
        </p:nvSpPr>
        <p:spPr>
          <a:xfrm>
            <a:off x="1075150" y="1878904"/>
            <a:ext cx="957927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  <p:pic>
        <p:nvPicPr>
          <p:cNvPr id="6" name="Picture 5" descr="A screenshot of a satellite image&#10;&#10;AI-generated content may be incorrect.">
            <a:extLst>
              <a:ext uri="{FF2B5EF4-FFF2-40B4-BE49-F238E27FC236}">
                <a16:creationId xmlns:a16="http://schemas.microsoft.com/office/drawing/2014/main" id="{8C4AA9F4-1F63-1CE3-509E-ECC79865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23" y="1776934"/>
            <a:ext cx="3552825" cy="3533775"/>
          </a:xfrm>
          <a:prstGeom prst="rect">
            <a:avLst/>
          </a:prstGeom>
        </p:spPr>
      </p:pic>
      <p:pic>
        <p:nvPicPr>
          <p:cNvPr id="7" name="Picture 6" descr="A black and white image of a mask&#10;&#10;AI-generated content may be incorrect.">
            <a:extLst>
              <a:ext uri="{FF2B5EF4-FFF2-40B4-BE49-F238E27FC236}">
                <a16:creationId xmlns:a16="http://schemas.microsoft.com/office/drawing/2014/main" id="{603C0C1C-E9A5-8613-9834-63EF9B45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89" y="1776935"/>
            <a:ext cx="35528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5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">
            <a:extLst>
              <a:ext uri="{FF2B5EF4-FFF2-40B4-BE49-F238E27FC236}">
                <a16:creationId xmlns:a16="http://schemas.microsoft.com/office/drawing/2014/main" id="{CF4A7457-C938-2BAB-CF77-635DC5EB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34"/>
            <a:ext cx="12011025" cy="67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51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E04EE-E3EF-1436-19C8-C8103291E9F5}"/>
              </a:ext>
            </a:extLst>
          </p:cNvPr>
          <p:cNvSpPr txBox="1"/>
          <p:nvPr/>
        </p:nvSpPr>
        <p:spPr>
          <a:xfrm>
            <a:off x="6864680" y="1177348"/>
            <a:ext cx="4604385" cy="20110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cap="all" spc="30">
                <a:latin typeface="+mj-lt"/>
                <a:ea typeface="+mj-ea"/>
                <a:cs typeface="+mj-cs"/>
              </a:rPr>
              <a:t>Model Architecture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D7F698-616F-4C18-9791-102445127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47" y="863602"/>
            <a:ext cx="3530145" cy="51347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61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1D62-9D1E-DC83-22DC-42086202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3E2E45-CCB3-E6AD-9597-63374B93F4FB}"/>
              </a:ext>
            </a:extLst>
          </p:cNvPr>
          <p:cNvSpPr txBox="1"/>
          <p:nvPr/>
        </p:nvSpPr>
        <p:spPr>
          <a:xfrm>
            <a:off x="1069473" y="909052"/>
            <a:ext cx="85023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Experimental Setup</a:t>
            </a:r>
            <a:endParaRPr lang="en-US" sz="3600" b="1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C554B-C450-9E6C-FD0B-4E4332901F0C}"/>
              </a:ext>
            </a:extLst>
          </p:cNvPr>
          <p:cNvSpPr txBox="1"/>
          <p:nvPr/>
        </p:nvSpPr>
        <p:spPr>
          <a:xfrm>
            <a:off x="1069474" y="1925052"/>
            <a:ext cx="9879262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ea typeface="+mn-lt"/>
                <a:cs typeface="+mn-lt"/>
              </a:rPr>
              <a:t>Frameworks Used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Calibri"/>
                <a:ea typeface="+mn-lt"/>
                <a:cs typeface="+mn-lt"/>
              </a:rPr>
              <a:t> </a:t>
            </a:r>
            <a:r>
              <a:rPr lang="en-US" sz="2400" err="1">
                <a:latin typeface="Calibri"/>
                <a:ea typeface="+mn-lt"/>
                <a:cs typeface="+mn-lt"/>
              </a:rPr>
              <a:t>PyTorch</a:t>
            </a:r>
            <a:r>
              <a:rPr lang="en-US" sz="2400">
                <a:latin typeface="Calibri"/>
                <a:ea typeface="+mn-lt"/>
                <a:cs typeface="+mn-lt"/>
              </a:rPr>
              <a:t> 2.1.0.</a:t>
            </a:r>
            <a:endParaRPr lang="en-US" sz="2400">
              <a:latin typeface="Calibri"/>
            </a:endParaRPr>
          </a:p>
          <a:p>
            <a:endParaRPr lang="en-US" sz="2800" b="1">
              <a:latin typeface="Calibri"/>
              <a:ea typeface="Calibri"/>
              <a:cs typeface="Calibri"/>
            </a:endParaRPr>
          </a:p>
          <a:p>
            <a:r>
              <a:rPr lang="en-US" sz="2400" b="1">
                <a:latin typeface="Calibri"/>
                <a:ea typeface="+mn-lt"/>
                <a:cs typeface="+mn-lt"/>
              </a:rPr>
              <a:t>Image and Mask Transformations</a:t>
            </a:r>
            <a:endParaRPr lang="en-US" sz="2400" b="1">
              <a:latin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+mn-lt"/>
                <a:cs typeface="+mn-lt"/>
              </a:rPr>
              <a:t>Resized the image to 512x512 pixels.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+mn-lt"/>
                <a:cs typeface="+mn-lt"/>
              </a:rPr>
              <a:t>Normalized images using standard ImageNet Mean and Standard Deviation which helps in faster and more stable training.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+mn-lt"/>
                <a:cs typeface="+mn-lt"/>
              </a:rPr>
              <a:t>    Resized label </a:t>
            </a:r>
            <a:r>
              <a:rPr lang="en-US" sz="2000" err="1">
                <a:latin typeface="Calibri"/>
                <a:ea typeface="+mn-lt"/>
                <a:cs typeface="+mn-lt"/>
              </a:rPr>
              <a:t>iamge</a:t>
            </a:r>
            <a:r>
              <a:rPr lang="en-US" sz="2000">
                <a:latin typeface="Calibri"/>
                <a:ea typeface="+mn-lt"/>
                <a:cs typeface="+mn-lt"/>
              </a:rPr>
              <a:t>  to </a:t>
            </a:r>
            <a:r>
              <a:rPr lang="en-US" sz="2000">
                <a:latin typeface="Calibri"/>
                <a:ea typeface="Calibri"/>
                <a:cs typeface="Calibri"/>
              </a:rPr>
              <a:t>512x512</a:t>
            </a:r>
            <a:r>
              <a:rPr lang="en-US" sz="2000">
                <a:latin typeface="Calibri"/>
                <a:ea typeface="+mn-lt"/>
                <a:cs typeface="+mn-lt"/>
              </a:rPr>
              <a:t>.</a:t>
            </a:r>
            <a:endParaRPr lang="en-US">
              <a:latin typeface="Calibri"/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+mn-lt"/>
                <a:cs typeface="+mn-lt"/>
              </a:rPr>
              <a:t>    Each mask pixel becomes a float value in </a:t>
            </a:r>
            <a:r>
              <a:rPr lang="en-US" sz="2000">
                <a:latin typeface="Calibri"/>
                <a:ea typeface="Calibri"/>
                <a:cs typeface="Calibri"/>
              </a:rPr>
              <a:t>[0, 1]</a:t>
            </a:r>
            <a:r>
              <a:rPr lang="en-US" sz="2000">
                <a:latin typeface="Calibri"/>
                <a:ea typeface="+mn-lt"/>
                <a:cs typeface="+mn-lt"/>
              </a:rPr>
              <a:t>.</a:t>
            </a: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 algn="l">
              <a:buFont typeface="Arial"/>
              <a:buChar char="•"/>
            </a:pPr>
            <a:endParaRPr lang="en-US" sz="2400">
              <a:latin typeface="Calisto MT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alisto MT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alisto MT"/>
              <a:ea typeface="Calibri"/>
              <a:cs typeface="Calibri"/>
            </a:endParaRPr>
          </a:p>
          <a:p>
            <a:endParaRPr lang="en-US" sz="2800" b="1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0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665C-8461-8BAE-2D10-4F0C21EF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E031C1-04F5-2858-8140-2F10664A0E85}"/>
              </a:ext>
            </a:extLst>
          </p:cNvPr>
          <p:cNvSpPr txBox="1"/>
          <p:nvPr/>
        </p:nvSpPr>
        <p:spPr>
          <a:xfrm>
            <a:off x="1069473" y="909052"/>
            <a:ext cx="85023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Experimental Setup</a:t>
            </a:r>
            <a:endParaRPr lang="en-US" sz="3600" b="1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5320-47C9-89E7-A7CB-45C966F581AA}"/>
              </a:ext>
            </a:extLst>
          </p:cNvPr>
          <p:cNvSpPr txBox="1"/>
          <p:nvPr/>
        </p:nvSpPr>
        <p:spPr>
          <a:xfrm>
            <a:off x="1069474" y="1925052"/>
            <a:ext cx="987926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ea typeface="Calibri"/>
                <a:cs typeface="Calibri"/>
              </a:rPr>
              <a:t>Training Process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Loss </a:t>
            </a:r>
            <a:r>
              <a:rPr lang="en-US" sz="2000" err="1">
                <a:latin typeface="Calibri"/>
                <a:ea typeface="Calibri"/>
                <a:cs typeface="Calibri"/>
              </a:rPr>
              <a:t>Funtion</a:t>
            </a:r>
            <a:r>
              <a:rPr lang="en-US" sz="2000">
                <a:latin typeface="Calibri"/>
                <a:ea typeface="Calibri"/>
                <a:cs typeface="Calibri"/>
              </a:rPr>
              <a:t>: BCE (Binary Cross Entropy)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Optimizer: Adam because it is efficient and widely used in segmentation tasks.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Used a Learning rate scheduler and learning rate is changed if validation loss does not change and is used to improve the training process.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For each epoch, loss, pixel-wise accuracy, dice coefficient, </a:t>
            </a:r>
            <a:r>
              <a:rPr lang="en-US" sz="2000" err="1">
                <a:latin typeface="Calibri"/>
                <a:ea typeface="Calibri"/>
                <a:cs typeface="Calibri"/>
              </a:rPr>
              <a:t>IoU</a:t>
            </a:r>
            <a:r>
              <a:rPr lang="en-US" sz="2000">
                <a:latin typeface="Calibri"/>
                <a:ea typeface="Calibri"/>
                <a:cs typeface="Calibri"/>
              </a:rPr>
              <a:t> are calculated for both the training and validation data.</a:t>
            </a:r>
          </a:p>
          <a:p>
            <a:pPr marL="342900" indent="-3429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Calisto MT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alisto MT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alisto MT"/>
              <a:ea typeface="Calibri"/>
              <a:cs typeface="Calibri"/>
            </a:endParaRPr>
          </a:p>
          <a:p>
            <a:endParaRPr lang="en-US" sz="2800" b="1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8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F023-FADC-B98D-2DFA-DF8C28676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AC3C6-D2FB-6A5F-A5EA-CBFE1252E9F7}"/>
              </a:ext>
            </a:extLst>
          </p:cNvPr>
          <p:cNvSpPr txBox="1"/>
          <p:nvPr/>
        </p:nvSpPr>
        <p:spPr>
          <a:xfrm>
            <a:off x="1069473" y="909052"/>
            <a:ext cx="85023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ea typeface="Calibri"/>
                <a:cs typeface="Calibri"/>
              </a:rPr>
              <a:t>Experimental Setup</a:t>
            </a:r>
            <a:endParaRPr lang="en-US" sz="3600" b="1"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CEA02-13FD-28C8-F0FD-54E8BFB3D7E2}"/>
              </a:ext>
            </a:extLst>
          </p:cNvPr>
          <p:cNvSpPr txBox="1"/>
          <p:nvPr/>
        </p:nvSpPr>
        <p:spPr>
          <a:xfrm>
            <a:off x="1069474" y="1925052"/>
            <a:ext cx="9879262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ea typeface="Calibri"/>
                <a:cs typeface="Calibri"/>
              </a:rPr>
              <a:t>Training Process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Loss </a:t>
            </a:r>
            <a:r>
              <a:rPr lang="en-US" sz="2000" err="1">
                <a:latin typeface="Calibri"/>
                <a:ea typeface="Calibri"/>
                <a:cs typeface="Calibri"/>
              </a:rPr>
              <a:t>Funtion</a:t>
            </a:r>
            <a:r>
              <a:rPr lang="en-US" sz="2000">
                <a:latin typeface="Calibri"/>
                <a:ea typeface="Calibri"/>
                <a:cs typeface="Calibri"/>
              </a:rPr>
              <a:t>: BCE (Binary Cross Entropy)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Optimizer: Adam because it is efficient and widely used in segmentation tasks.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Used a Learning rate scheduler and learning rate is changed if validation loss does not change and is used to improve the training process.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For each epoch, loss, pixel-wise accuracy, dice coefficient, </a:t>
            </a:r>
            <a:r>
              <a:rPr lang="en-US" sz="2000" err="1">
                <a:latin typeface="Calibri"/>
                <a:ea typeface="Calibri"/>
                <a:cs typeface="Calibri"/>
              </a:rPr>
              <a:t>IoU</a:t>
            </a:r>
            <a:r>
              <a:rPr lang="en-US" sz="2000">
                <a:latin typeface="Calibri"/>
                <a:ea typeface="Calibri"/>
                <a:cs typeface="Calibri"/>
              </a:rPr>
              <a:t> are calculated for both the training and validation data.</a:t>
            </a:r>
          </a:p>
          <a:p>
            <a:pPr marL="342900" indent="-342900">
              <a:buFont typeface="Arial"/>
              <a:buChar char="•"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latin typeface="Calisto MT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alisto MT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alisto MT"/>
              <a:ea typeface="Calibri"/>
              <a:cs typeface="Calibri"/>
            </a:endParaRPr>
          </a:p>
          <a:p>
            <a:endParaRPr lang="en-US" sz="2800" b="1">
              <a:latin typeface="Calibri"/>
              <a:ea typeface="Calibri"/>
              <a:cs typeface="Calibri"/>
            </a:endParaRPr>
          </a:p>
          <a:p>
            <a:endParaRPr lang="en-US" sz="24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48C1EC-AFF9-6766-A06B-5C9B01F2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804009"/>
            <a:ext cx="101631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733F-1590-BC08-CECE-03D21222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F81E9783-8D78-69B2-4EB2-18ED6819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1362075"/>
            <a:ext cx="4162425" cy="1057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BF4A5-917B-649D-C861-DAC6A73EB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495425"/>
            <a:ext cx="2828925" cy="923925"/>
          </a:xfrm>
          <a:prstGeom prst="rect">
            <a:avLst/>
          </a:prstGeom>
        </p:spPr>
      </p:pic>
      <p:pic>
        <p:nvPicPr>
          <p:cNvPr id="6" name="Picture 5" descr="A black text with a plus and a line&#10;&#10;AI-generated content may be incorrect.">
            <a:extLst>
              <a:ext uri="{FF2B5EF4-FFF2-40B4-BE49-F238E27FC236}">
                <a16:creationId xmlns:a16="http://schemas.microsoft.com/office/drawing/2014/main" id="{07B92ACB-534F-8045-5E4B-2598E5712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188" y="2833688"/>
            <a:ext cx="3562350" cy="923925"/>
          </a:xfrm>
          <a:prstGeom prst="rect">
            <a:avLst/>
          </a:prstGeom>
        </p:spPr>
      </p:pic>
      <p:pic>
        <p:nvPicPr>
          <p:cNvPr id="7" name="Picture 6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4B0BB1B-F3DE-A4F7-5EC2-3089CAB8D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38" y="2833688"/>
            <a:ext cx="3562350" cy="1057275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979567C-84B6-975F-222C-F6FF01DDD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198" y="4158119"/>
            <a:ext cx="4791075" cy="1057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A0CCC-C6D8-C6FD-1DD2-6B4DB6226770}"/>
              </a:ext>
            </a:extLst>
          </p:cNvPr>
          <p:cNvSpPr txBox="1"/>
          <p:nvPr/>
        </p:nvSpPr>
        <p:spPr>
          <a:xfrm>
            <a:off x="1106466" y="929013"/>
            <a:ext cx="57097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Univers Condensed"/>
                <a:ea typeface="Calibri"/>
                <a:cs typeface="Calibri"/>
              </a:rPr>
              <a:t>Metrics Calculated for Test Data:</a:t>
            </a:r>
          </a:p>
        </p:txBody>
      </p:sp>
    </p:spTree>
    <p:extLst>
      <p:ext uri="{BB962C8B-B14F-4D97-AF65-F5344CB8AC3E}">
        <p14:creationId xmlns:p14="http://schemas.microsoft.com/office/powerpoint/2010/main" val="403369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55A0C-CC10-DBC6-6FA8-FDBDDF8BAB71}"/>
              </a:ext>
            </a:extLst>
          </p:cNvPr>
          <p:cNvSpPr txBox="1"/>
          <p:nvPr/>
        </p:nvSpPr>
        <p:spPr>
          <a:xfrm>
            <a:off x="6284749" y="909638"/>
            <a:ext cx="5201121" cy="13180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spc="30"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9" name="Picture 8" descr="Photograph of the earth">
            <a:extLst>
              <a:ext uri="{FF2B5EF4-FFF2-40B4-BE49-F238E27FC236}">
                <a16:creationId xmlns:a16="http://schemas.microsoft.com/office/drawing/2014/main" id="{4F897924-CDEF-B22B-067F-79DA388A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98" r="31058" b="-2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52B08F-041F-08FB-DDC0-44E3F0FB24EE}"/>
              </a:ext>
            </a:extLst>
          </p:cNvPr>
          <p:cNvSpPr txBox="1"/>
          <p:nvPr/>
        </p:nvSpPr>
        <p:spPr>
          <a:xfrm>
            <a:off x="6281313" y="2227318"/>
            <a:ext cx="5201121" cy="37223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>
                <a:latin typeface="Calibri"/>
                <a:ea typeface="Calibri"/>
                <a:cs typeface="Calibri"/>
              </a:rPr>
              <a:t>Water body extraction from satellite images</a:t>
            </a:r>
            <a:r>
              <a:rPr lang="en-US">
                <a:latin typeface="Calibri"/>
                <a:ea typeface="Calibri"/>
                <a:cs typeface="Calibri"/>
              </a:rPr>
              <a:t> is crucial for various real-world applications. </a:t>
            </a:r>
            <a:endParaRPr lang="en-US"/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In </a:t>
            </a:r>
            <a:r>
              <a:rPr lang="en-US" b="1">
                <a:latin typeface="Calibri"/>
                <a:ea typeface="Calibri"/>
                <a:cs typeface="Calibri"/>
              </a:rPr>
              <a:t>Urban Planning</a:t>
            </a:r>
            <a:r>
              <a:rPr lang="en-US">
                <a:latin typeface="Calibri"/>
                <a:ea typeface="Calibri"/>
                <a:cs typeface="Calibri"/>
              </a:rPr>
              <a:t>, it helps manage reservoirs, lakes, and drainage systems. 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In A</a:t>
            </a:r>
            <a:r>
              <a:rPr lang="en-US" b="1">
                <a:latin typeface="Calibri"/>
                <a:ea typeface="Calibri"/>
                <a:cs typeface="Calibri"/>
              </a:rPr>
              <a:t>griculture</a:t>
            </a:r>
            <a:r>
              <a:rPr lang="en-US">
                <a:latin typeface="Calibri"/>
                <a:ea typeface="Calibri"/>
                <a:cs typeface="Calibri"/>
              </a:rPr>
              <a:t>, it supports irrigation planning and water resource monitoring.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For D</a:t>
            </a:r>
            <a:r>
              <a:rPr lang="en-US" b="1">
                <a:latin typeface="Calibri"/>
                <a:ea typeface="Calibri"/>
                <a:cs typeface="Calibri"/>
              </a:rPr>
              <a:t>isaster Management</a:t>
            </a:r>
            <a:r>
              <a:rPr lang="en-US">
                <a:latin typeface="Calibri"/>
                <a:ea typeface="Calibri"/>
                <a:cs typeface="Calibri"/>
              </a:rPr>
              <a:t>, accurate mapping of water bodies aids in flood prediction, emergency response, and environmental monitoring.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5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009C7-ED82-D03F-5D9B-42D553D3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82E10-2F6F-3664-FAA7-FCCC9EE26B75}"/>
              </a:ext>
            </a:extLst>
          </p:cNvPr>
          <p:cNvSpPr txBox="1"/>
          <p:nvPr/>
        </p:nvSpPr>
        <p:spPr>
          <a:xfrm>
            <a:off x="1069473" y="909052"/>
            <a:ext cx="8502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Curves</a:t>
            </a:r>
            <a:endParaRPr lang="en-US" sz="3200" b="1">
              <a:latin typeface="Calibri"/>
            </a:endParaRPr>
          </a:p>
        </p:txBody>
      </p:sp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3B11B00-76D1-E3EE-C5FF-BF15D660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331608"/>
            <a:ext cx="57531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39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F1E3-A108-3B70-5AB2-BA745913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7BC7B-D969-DC8E-EAEF-F7013D80F557}"/>
              </a:ext>
            </a:extLst>
          </p:cNvPr>
          <p:cNvSpPr txBox="1"/>
          <p:nvPr/>
        </p:nvSpPr>
        <p:spPr>
          <a:xfrm>
            <a:off x="1069473" y="909052"/>
            <a:ext cx="8502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Curves</a:t>
            </a:r>
            <a:endParaRPr lang="en-US" sz="3200" b="1">
              <a:latin typeface="Calibri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58C30F8F-74F9-F25E-EF6C-A09B80E3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289855"/>
            <a:ext cx="57531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4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EBB1-6A00-438F-ADD6-B08002C2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1D272-EDE4-59EB-9EF7-779737FC11DB}"/>
              </a:ext>
            </a:extLst>
          </p:cNvPr>
          <p:cNvSpPr txBox="1"/>
          <p:nvPr/>
        </p:nvSpPr>
        <p:spPr>
          <a:xfrm>
            <a:off x="1069473" y="909052"/>
            <a:ext cx="8502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Curves</a:t>
            </a:r>
            <a:endParaRPr lang="en-US" sz="3200" b="1">
              <a:latin typeface="Calibri"/>
            </a:endParaRPr>
          </a:p>
        </p:txBody>
      </p:sp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FEBBFFE-849A-7A11-B9AC-2554A046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61" y="909572"/>
            <a:ext cx="5246188" cy="51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8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2FCA4-3753-A047-2E41-1B50E3AC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150F01-67A8-452A-EB6F-40EAED9FCCDE}"/>
              </a:ext>
            </a:extLst>
          </p:cNvPr>
          <p:cNvSpPr txBox="1"/>
          <p:nvPr/>
        </p:nvSpPr>
        <p:spPr>
          <a:xfrm>
            <a:off x="1069473" y="909052"/>
            <a:ext cx="8502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Curves</a:t>
            </a:r>
            <a:endParaRPr lang="en-US" sz="3200" b="1">
              <a:latin typeface="Calibri"/>
            </a:endParaRPr>
          </a:p>
        </p:txBody>
      </p:sp>
      <p:pic>
        <p:nvPicPr>
          <p:cNvPr id="3" name="Picture 2" descr="A graph of a line graph&#10;&#10;AI-generated content may be incorrect.">
            <a:extLst>
              <a:ext uri="{FF2B5EF4-FFF2-40B4-BE49-F238E27FC236}">
                <a16:creationId xmlns:a16="http://schemas.microsoft.com/office/drawing/2014/main" id="{B2F9CF51-1327-31BE-643A-980FEA53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56" y="993079"/>
            <a:ext cx="4974791" cy="48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53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F64E7-7E91-FCB0-BE0F-A8CE3518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B2D28-FD59-7909-C255-2A34D6764856}"/>
              </a:ext>
            </a:extLst>
          </p:cNvPr>
          <p:cNvSpPr txBox="1"/>
          <p:nvPr/>
        </p:nvSpPr>
        <p:spPr>
          <a:xfrm>
            <a:off x="1069473" y="909052"/>
            <a:ext cx="85023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</a:rPr>
              <a:t>Prediction on Test Data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24D46334-4C78-825B-4F8D-4C637CB3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23" y="1398804"/>
            <a:ext cx="4363625" cy="4467486"/>
          </a:xfrm>
          <a:prstGeom prst="rect">
            <a:avLst/>
          </a:prstGeom>
        </p:spPr>
      </p:pic>
      <p:pic>
        <p:nvPicPr>
          <p:cNvPr id="5" name="Picture 4" descr="A black and white image of a mask&#10;&#10;AI-generated content may be incorrect.">
            <a:extLst>
              <a:ext uri="{FF2B5EF4-FFF2-40B4-BE49-F238E27FC236}">
                <a16:creationId xmlns:a16="http://schemas.microsoft.com/office/drawing/2014/main" id="{DF93B088-9B06-B5DE-46ED-D5FB9161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51" y="1200478"/>
            <a:ext cx="4363625" cy="44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BDEC-ECD6-24F6-80B4-5D3CE9F2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505F-9C58-18D4-029E-AFCA476E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260" y="950087"/>
            <a:ext cx="5746576" cy="49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DDBFF-6E63-8768-ABCB-3C5B8FDCA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DE00960-1034-B7B3-87EE-A41717DA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88" y="1033463"/>
            <a:ext cx="4410075" cy="4572000"/>
          </a:xfrm>
          <a:prstGeom prst="rect">
            <a:avLst/>
          </a:prstGeom>
        </p:spPr>
      </p:pic>
      <p:pic>
        <p:nvPicPr>
          <p:cNvPr id="6" name="Picture 5" descr="A screenshot of a satellite image&#10;&#10;AI-generated content may be incorrect.">
            <a:extLst>
              <a:ext uri="{FF2B5EF4-FFF2-40B4-BE49-F238E27FC236}">
                <a16:creationId xmlns:a16="http://schemas.microsoft.com/office/drawing/2014/main" id="{8E4A27FD-CF1E-ECA2-E750-B6214525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033463"/>
            <a:ext cx="46767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6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F9E71-0A1B-9B1F-A5EE-C9D6D636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squares with white text&#10;&#10;AI-generated content may be incorrect.">
            <a:extLst>
              <a:ext uri="{FF2B5EF4-FFF2-40B4-BE49-F238E27FC236}">
                <a16:creationId xmlns:a16="http://schemas.microsoft.com/office/drawing/2014/main" id="{778E0317-8156-DE6D-B5C9-83BC018C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" t="15593" r="170" b="204"/>
          <a:stretch/>
        </p:blipFill>
        <p:spPr>
          <a:xfrm>
            <a:off x="3048000" y="1714500"/>
            <a:ext cx="6109390" cy="43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1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B8B0-F52C-8F76-11A2-79C41FFC4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land with red squares&#10;&#10;AI-generated content may be incorrect.">
            <a:extLst>
              <a:ext uri="{FF2B5EF4-FFF2-40B4-BE49-F238E27FC236}">
                <a16:creationId xmlns:a16="http://schemas.microsoft.com/office/drawing/2014/main" id="{633EE597-AA19-8823-11B8-77C090B8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8" y="928688"/>
            <a:ext cx="4676775" cy="4791075"/>
          </a:xfrm>
          <a:prstGeom prst="rect">
            <a:avLst/>
          </a:prstGeom>
        </p:spPr>
      </p:pic>
      <p:pic>
        <p:nvPicPr>
          <p:cNvPr id="3" name="Picture 2" descr="A black and white image of a mask&#10;&#10;AI-generated content may be incorrect.">
            <a:extLst>
              <a:ext uri="{FF2B5EF4-FFF2-40B4-BE49-F238E27FC236}">
                <a16:creationId xmlns:a16="http://schemas.microsoft.com/office/drawing/2014/main" id="{C26D22EB-127B-7660-61E1-3A7DAB90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87" y="928688"/>
            <a:ext cx="46767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3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15B18-5F45-A34C-0490-91C7C8A6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AE3D4-D7A6-72BC-E706-49D0236D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819150"/>
            <a:ext cx="59626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5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1E1-41F9-81BD-4729-020A6C1B8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AEF3D6-437B-3E14-A2C7-61CD1B393701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Water Body Extraction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577A8-4D51-351B-957B-34F4863D4E2E}"/>
              </a:ext>
            </a:extLst>
          </p:cNvPr>
          <p:cNvSpPr txBox="1"/>
          <p:nvPr/>
        </p:nvSpPr>
        <p:spPr>
          <a:xfrm>
            <a:off x="1075150" y="1878904"/>
            <a:ext cx="9579279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Traditional Methods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Water bodies were extracted through manual digitization or visual interpretation of satellite images.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This process is accurate at small scales but time-consuming and n</a:t>
            </a:r>
            <a:r>
              <a:rPr lang="en-US">
                <a:latin typeface="Calibri"/>
                <a:ea typeface="+mn-lt"/>
                <a:cs typeface="+mn-lt"/>
              </a:rPr>
              <a:t>ot scalable for large or frequently changing regions.</a:t>
            </a:r>
            <a:endParaRPr lang="en-US">
              <a:latin typeface="Calibri"/>
            </a:endParaRPr>
          </a:p>
          <a:p>
            <a:pPr>
              <a:buAutoNum type="arabicPeriod"/>
            </a:pPr>
            <a:endParaRPr lang="en-US" b="1"/>
          </a:p>
          <a:p>
            <a:pPr marL="800100" lvl="1" indent="-34290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</a:rPr>
              <a:t>Spectral-Index based Methods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Spectral indices use reflectance properties of water in different bands.</a:t>
            </a: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Popular Indices are </a:t>
            </a:r>
            <a:r>
              <a:rPr lang="en-US" b="1">
                <a:latin typeface="Calibri"/>
                <a:ea typeface="Calibri"/>
                <a:cs typeface="Calibri"/>
              </a:rPr>
              <a:t>NDWI </a:t>
            </a:r>
            <a:r>
              <a:rPr lang="en-US">
                <a:latin typeface="Calibri"/>
                <a:ea typeface="Calibri"/>
                <a:cs typeface="Calibri"/>
              </a:rPr>
              <a:t>(Normalized Difference Water Index), </a:t>
            </a:r>
            <a:r>
              <a:rPr lang="en-US" b="1">
                <a:latin typeface="Calibri"/>
                <a:ea typeface="Calibri"/>
                <a:cs typeface="Calibri"/>
              </a:rPr>
              <a:t>MNDWI </a:t>
            </a:r>
            <a:r>
              <a:rPr lang="en-US">
                <a:latin typeface="Calibri"/>
                <a:ea typeface="Calibri"/>
                <a:cs typeface="Calibri"/>
              </a:rPr>
              <a:t>(Modified NDWI),</a:t>
            </a: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      AWEI (Automated Water Extraction Index).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These indices are simple to use but threshold selection is often empirical and may not generalize well.</a:t>
            </a: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52534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AA65-6C6C-4A21-C2B6-00D88BFAF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C7EB3-5B3E-F324-F8D4-18B8BFC386CB}"/>
              </a:ext>
            </a:extLst>
          </p:cNvPr>
          <p:cNvSpPr txBox="1"/>
          <p:nvPr/>
        </p:nvSpPr>
        <p:spPr>
          <a:xfrm>
            <a:off x="3052761" y="2610504"/>
            <a:ext cx="645639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b="1">
                <a:latin typeface="Calibri"/>
                <a:ea typeface="Calibri"/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802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F9D89-657F-9099-6BB9-9C07D14CB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F74D19-F7D4-03EC-1D58-90BD94B2BB9C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Water Body Extraction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F6CBF-35E9-ED09-CA1C-8DF403E23B5D}"/>
              </a:ext>
            </a:extLst>
          </p:cNvPr>
          <p:cNvSpPr txBox="1"/>
          <p:nvPr/>
        </p:nvSpPr>
        <p:spPr>
          <a:xfrm>
            <a:off x="1075150" y="1878904"/>
            <a:ext cx="9579279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3.   Machine Learning Approaches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Classical machine learning algorithms (e.g., </a:t>
            </a:r>
            <a:r>
              <a:rPr lang="en-US" b="1">
                <a:latin typeface="Calibri"/>
                <a:ea typeface="+mn-lt"/>
                <a:cs typeface="+mn-lt"/>
              </a:rPr>
              <a:t>Random Forests, SVMs, Decision Trees</a:t>
            </a:r>
            <a:r>
              <a:rPr lang="en-US">
                <a:latin typeface="Calibri"/>
                <a:ea typeface="+mn-lt"/>
                <a:cs typeface="+mn-lt"/>
              </a:rPr>
              <a:t>) are used for water classification.</a:t>
            </a:r>
          </a:p>
          <a:p>
            <a:pPr marL="742950" indent="-28575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Require manual feature engineering, which may not capture complex patterns.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Performance is sensitive to training data quality and feature selection.</a:t>
            </a:r>
          </a:p>
          <a:p>
            <a:pPr marL="800100" lvl="1" indent="-342900">
              <a:buFont typeface="Arial"/>
              <a:buChar char="•"/>
            </a:pPr>
            <a:endParaRPr lang="en-US">
              <a:latin typeface="Calibri"/>
            </a:endParaRPr>
          </a:p>
          <a:p>
            <a:r>
              <a:rPr lang="en-US" sz="2400">
                <a:latin typeface="Calibri"/>
                <a:ea typeface="Calibri"/>
                <a:cs typeface="Calibri"/>
              </a:rPr>
              <a:t>4.   Deep Learning Methods</a:t>
            </a: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Deep neural networks learn features automatically from raw pixel data—no manual feature engineering required.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Delivers end-to-end segmentation, outputting a pixel-wise classification map.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3147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EF8CA-9180-3192-057D-35995AF11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63277-CC11-08E3-1B4C-B1E4AE25AD7E}"/>
              </a:ext>
            </a:extLst>
          </p:cNvPr>
          <p:cNvSpPr txBox="1"/>
          <p:nvPr/>
        </p:nvSpPr>
        <p:spPr>
          <a:xfrm>
            <a:off x="703400" y="899025"/>
            <a:ext cx="4917754" cy="37929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6500" cap="all" spc="30">
                <a:latin typeface="+mj-lt"/>
                <a:ea typeface="+mj-ea"/>
                <a:cs typeface="+mj-cs"/>
              </a:rPr>
              <a:t>Study Area - Telangana</a:t>
            </a:r>
            <a:endParaRPr lang="en-US">
              <a:ea typeface="+mj-ea"/>
              <a:cs typeface="+mj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minated Paper General Telangana English Map, Size: Variable at best price  in New Delhi">
            <a:extLst>
              <a:ext uri="{FF2B5EF4-FFF2-40B4-BE49-F238E27FC236}">
                <a16:creationId xmlns:a16="http://schemas.microsoft.com/office/drawing/2014/main" id="{D719F33A-7527-7819-D29B-6F090955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7" b="4"/>
          <a:stretch/>
        </p:blipFill>
        <p:spPr>
          <a:xfrm>
            <a:off x="6217920" y="723901"/>
            <a:ext cx="5387329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3BF15-E5F9-339F-F39B-C436603C2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91D715-4E5E-4542-7060-B46AE4ADCBA1}"/>
              </a:ext>
            </a:extLst>
          </p:cNvPr>
          <p:cNvSpPr txBox="1"/>
          <p:nvPr/>
        </p:nvSpPr>
        <p:spPr>
          <a:xfrm>
            <a:off x="704088" y="914400"/>
            <a:ext cx="4041648" cy="192874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cap="all" spc="30">
                <a:latin typeface="+mj-lt"/>
                <a:ea typeface="+mj-ea"/>
                <a:cs typeface="+mj-cs"/>
              </a:rPr>
              <a:t>Data Acquisition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atellite">
            <a:extLst>
              <a:ext uri="{FF2B5EF4-FFF2-40B4-BE49-F238E27FC236}">
                <a16:creationId xmlns:a16="http://schemas.microsoft.com/office/drawing/2014/main" id="{9C8D9050-D991-95DE-93AD-9EA09A78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111" y="3046576"/>
            <a:ext cx="2969276" cy="2969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402473-D4D5-A671-EA2A-D1C6E2107354}"/>
              </a:ext>
            </a:extLst>
          </p:cNvPr>
          <p:cNvSpPr txBox="1"/>
          <p:nvPr/>
        </p:nvSpPr>
        <p:spPr>
          <a:xfrm>
            <a:off x="5330952" y="968377"/>
            <a:ext cx="6144768" cy="50109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Calibri"/>
                <a:ea typeface="Calibri"/>
                <a:cs typeface="Calibri"/>
              </a:rPr>
              <a:t>Satellite Source</a:t>
            </a:r>
            <a:r>
              <a:rPr lang="en-US" sz="2000">
                <a:latin typeface="Calibri"/>
                <a:ea typeface="Calibri"/>
                <a:cs typeface="Calibri"/>
              </a:rPr>
              <a:t>: Sentinel-2</a:t>
            </a:r>
          </a:p>
          <a:p>
            <a:pPr marL="114300">
              <a:lnSpc>
                <a:spcPct val="110000"/>
              </a:lnSpc>
              <a:spcAft>
                <a:spcPts val="600"/>
              </a:spcAft>
            </a:pPr>
            <a:r>
              <a:rPr lang="en-US" sz="2000">
                <a:latin typeface="Calibri"/>
                <a:ea typeface="Calibri"/>
                <a:cs typeface="Calibri"/>
              </a:rPr>
              <a:t>Sentinel-2 provides multi-spectral data at varying resolutions (10m, 20m, 60m), with frequent revisit times, making it ideal for temporal and spatial monitoring.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Calibri"/>
                <a:ea typeface="Calibri"/>
                <a:cs typeface="Calibri"/>
              </a:rPr>
              <a:t>Bands Selected</a:t>
            </a:r>
            <a:r>
              <a:rPr lang="en-US" sz="2000">
                <a:latin typeface="Calibri"/>
                <a:ea typeface="Calibri"/>
                <a:cs typeface="Calibri"/>
              </a:rPr>
              <a:t>: NIR and SWIR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Calibri"/>
                <a:ea typeface="Calibri"/>
                <a:cs typeface="Calibri"/>
              </a:rPr>
              <a:t>Spatial Resolution</a:t>
            </a:r>
            <a:r>
              <a:rPr lang="en-US" sz="2000">
                <a:latin typeface="Calibri"/>
                <a:ea typeface="Calibri"/>
                <a:cs typeface="Calibri"/>
              </a:rPr>
              <a:t>: </a:t>
            </a:r>
          </a:p>
          <a:p>
            <a:pPr marL="857250" lvl="1" indent="-342900">
              <a:lnSpc>
                <a:spcPct val="11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000">
                <a:latin typeface="Calibri"/>
                <a:ea typeface="Calibri"/>
                <a:cs typeface="Calibri"/>
              </a:rPr>
              <a:t>B8 (NIR) –10m</a:t>
            </a:r>
          </a:p>
          <a:p>
            <a:pPr marL="857250" lvl="1" indent="-342900">
              <a:lnSpc>
                <a:spcPct val="11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000">
                <a:latin typeface="Calibri"/>
                <a:ea typeface="Calibri"/>
                <a:cs typeface="Calibri"/>
              </a:rPr>
              <a:t>B8A (NIR) – 20m</a:t>
            </a:r>
          </a:p>
          <a:p>
            <a:pPr marL="857250" lvl="1" indent="-342900">
              <a:lnSpc>
                <a:spcPct val="11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000">
                <a:latin typeface="Calibri"/>
                <a:ea typeface="Calibri"/>
                <a:cs typeface="Calibri"/>
              </a:rPr>
              <a:t>B11 (SWIR) – 20m</a:t>
            </a:r>
          </a:p>
          <a:p>
            <a:pPr marL="857250" lvl="1" indent="-342900">
              <a:lnSpc>
                <a:spcPct val="11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000">
                <a:latin typeface="Calibri"/>
                <a:ea typeface="Calibri"/>
                <a:cs typeface="Calibri"/>
              </a:rPr>
              <a:t>B12 (SWIR) – 20m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Calibri"/>
                <a:ea typeface="Calibri"/>
                <a:cs typeface="Calibri"/>
              </a:rPr>
              <a:t>AOI</a:t>
            </a:r>
            <a:r>
              <a:rPr lang="en-US" sz="2000">
                <a:latin typeface="Calibri"/>
                <a:ea typeface="Calibri"/>
                <a:cs typeface="Calibri"/>
              </a:rPr>
              <a:t>: Telangana, India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These bands are selected because they support the calculation of Spectral Indices.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FA37-C94F-270D-4875-4D20F34F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02162-1F9B-1151-4A3C-24A553FE5651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0241B-BD43-75CB-7C12-80E712FFF681}"/>
              </a:ext>
            </a:extLst>
          </p:cNvPr>
          <p:cNvSpPr txBox="1"/>
          <p:nvPr/>
        </p:nvSpPr>
        <p:spPr>
          <a:xfrm>
            <a:off x="1075150" y="1878904"/>
            <a:ext cx="957927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TIF files are present in a specific folder</a:t>
            </a:r>
            <a:endParaRPr lang="en-US">
              <a:latin typeface="Calisto MT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Calisto MT"/>
                <a:ea typeface="+mn-lt"/>
                <a:cs typeface="+mn-lt"/>
              </a:rPr>
              <a:t> (</a:t>
            </a:r>
            <a:r>
              <a:rPr lang="en-US" err="1">
                <a:latin typeface="Consolas"/>
                <a:ea typeface="+mn-lt"/>
                <a:cs typeface="+mn-lt"/>
              </a:rPr>
              <a:t>folder_id</a:t>
            </a:r>
            <a:r>
              <a:rPr lang="en-US">
                <a:latin typeface="Consolas"/>
                <a:ea typeface="+mn-lt"/>
                <a:cs typeface="+mn-lt"/>
              </a:rPr>
              <a:t> = '1vmo3Mje4Oc2klXMQHvVUx_HIIHqzSOuF'</a:t>
            </a:r>
            <a:r>
              <a:rPr lang="en-US">
                <a:latin typeface="Calisto MT"/>
                <a:ea typeface="+mn-lt"/>
                <a:cs typeface="+mn-lt"/>
              </a:rPr>
              <a:t>)</a:t>
            </a:r>
            <a:endParaRPr lang="en-US">
              <a:latin typeface="Calisto MT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Only the files that containing bands 8, 8A, 11, 12 are selected because of their importance in Water detection.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Then, each file is split into 512 X 512 patches using a sliding window approach which handles non-uniform image sizes by adjusting window bounds.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Patches that contain Nan value in any band of </a:t>
            </a:r>
            <a:r>
              <a:rPr lang="en-US" err="1">
                <a:latin typeface="Calibri"/>
                <a:ea typeface="Calibri"/>
                <a:cs typeface="Calibri"/>
              </a:rPr>
              <a:t>atleast</a:t>
            </a:r>
            <a:r>
              <a:rPr lang="en-US">
                <a:latin typeface="Calibri"/>
                <a:ea typeface="Calibri"/>
                <a:cs typeface="Calibri"/>
              </a:rPr>
              <a:t> one pixel are discarded.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A total of 4260 patches are generated.</a:t>
            </a: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70816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BEF2E-62C1-70BE-D43A-764D71E2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158AF-AFDF-25BB-9784-1B33536EC333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DCFDB-A7AB-2F1E-D5C6-684798E9E819}"/>
              </a:ext>
            </a:extLst>
          </p:cNvPr>
          <p:cNvSpPr txBox="1"/>
          <p:nvPr/>
        </p:nvSpPr>
        <p:spPr>
          <a:xfrm>
            <a:off x="1075150" y="1878904"/>
            <a:ext cx="9579279" cy="57708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For each patch, a false color composite is generated by assigning Band 8 to Red Channel, Band 11 to Green Channel and Band 12 to Blue Channel.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Normalized pixel values to the 0-255 range for saving as .</a:t>
            </a:r>
            <a:r>
              <a:rPr lang="en-US" err="1">
                <a:latin typeface="Calibri"/>
                <a:ea typeface="Calibri"/>
                <a:cs typeface="Calibri"/>
              </a:rPr>
              <a:t>png</a:t>
            </a:r>
            <a:endParaRPr lang="en-US" err="1">
              <a:latin typeface="Calisto MT"/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b="1">
                <a:latin typeface="Calibri"/>
                <a:ea typeface="+mn-lt"/>
                <a:cs typeface="+mn-lt"/>
              </a:rPr>
              <a:t>   NDWI</a:t>
            </a:r>
            <a:r>
              <a:rPr lang="en-US">
                <a:latin typeface="Calibri"/>
                <a:ea typeface="+mn-lt"/>
                <a:cs typeface="+mn-lt"/>
              </a:rPr>
              <a:t> is computed from each patch: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   A combination of spectral and intensity filtering is applied: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 Identify pixels with:</a:t>
            </a:r>
            <a:endParaRPr lang="en-US">
              <a:latin typeface="Calibri"/>
              <a:ea typeface="Calibri"/>
              <a:cs typeface="Calibri"/>
            </a:endParaRPr>
          </a:p>
          <a:p>
            <a:pPr lvl="2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 Very dark NIR reflectance (bottom 5%)</a:t>
            </a:r>
            <a:endParaRPr lang="en-US">
              <a:latin typeface="Calibri"/>
              <a:ea typeface="Calibri"/>
              <a:cs typeface="Calibri"/>
            </a:endParaRPr>
          </a:p>
          <a:p>
            <a:pPr lvl="2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 Very dark SWIR reflectance (bottom 5%)</a:t>
            </a:r>
            <a:endParaRPr lang="en-US">
              <a:latin typeface="Calibri"/>
              <a:ea typeface="Calibri"/>
              <a:cs typeface="Calibri"/>
            </a:endParaRPr>
          </a:p>
          <a:p>
            <a:pPr lvl="2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 High NDWI values (greater than 0.6)</a:t>
            </a:r>
            <a:endParaRPr lang="en-US">
              <a:latin typeface="Calibri"/>
              <a:ea typeface="Calibri"/>
              <a:cs typeface="Calibri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 Combine with intensity thresholding (bottom 3%) for extra robustness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3229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9D907-67CE-1A78-EE11-7D448678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4236EF-F173-4789-D488-CE1DBB94B447}"/>
              </a:ext>
            </a:extLst>
          </p:cNvPr>
          <p:cNvSpPr txBox="1"/>
          <p:nvPr/>
        </p:nvSpPr>
        <p:spPr>
          <a:xfrm>
            <a:off x="949890" y="1064712"/>
            <a:ext cx="85486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Univers Condensed"/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C3CCE-AA99-BB53-EB0C-1E8880CDF741}"/>
              </a:ext>
            </a:extLst>
          </p:cNvPr>
          <p:cNvSpPr txBox="1"/>
          <p:nvPr/>
        </p:nvSpPr>
        <p:spPr>
          <a:xfrm>
            <a:off x="1075150" y="1878904"/>
            <a:ext cx="9579279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To clean up noisy predictions:</a:t>
            </a:r>
            <a:endParaRPr lang="en-US"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Remove small objects (area &lt; 100 pixels)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Binary closing and opening using disk-shaped structuring elements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Final result is a approximate clean binary water mask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Masks generated are saved as .</a:t>
            </a:r>
            <a:r>
              <a:rPr lang="en-US" err="1">
                <a:latin typeface="Calibri"/>
                <a:ea typeface="Calibri"/>
                <a:cs typeface="Calibri"/>
              </a:rPr>
              <a:t>png</a:t>
            </a:r>
            <a:r>
              <a:rPr lang="en-US">
                <a:latin typeface="Calibri"/>
                <a:ea typeface="Calibri"/>
                <a:cs typeface="Calibri"/>
              </a:rPr>
              <a:t> with 0 indicating no-water and 1 indicating water for each pixel.</a:t>
            </a:r>
            <a:endParaRPr lang="en-US">
              <a:latin typeface="Calibri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latin typeface="Consolas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sto MT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 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5053979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36371F"/>
      </a:dk2>
      <a:lt2>
        <a:srgbClr val="E2E6E8"/>
      </a:lt2>
      <a:accent1>
        <a:srgbClr val="C3794D"/>
      </a:accent1>
      <a:accent2>
        <a:srgbClr val="B1993B"/>
      </a:accent2>
      <a:accent3>
        <a:srgbClr val="97AC44"/>
      </a:accent3>
      <a:accent4>
        <a:srgbClr val="67B13B"/>
      </a:accent4>
      <a:accent5>
        <a:srgbClr val="48B84D"/>
      </a:accent5>
      <a:accent6>
        <a:srgbClr val="3BB171"/>
      </a:accent6>
      <a:hlink>
        <a:srgbClr val="3D89B7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ChronicleVTI</vt:lpstr>
      <vt:lpstr>Water Body Extraction from  Remote Sensing Images USING U-NET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</cp:revision>
  <dcterms:created xsi:type="dcterms:W3CDTF">2025-02-20T16:20:24Z</dcterms:created>
  <dcterms:modified xsi:type="dcterms:W3CDTF">2025-12-01T17:03:04Z</dcterms:modified>
</cp:coreProperties>
</file>